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26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6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2D43BF-E27C-4D4D-AABB-C20215C94E9A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8E24F8-1094-4F85-AFE4-EC416CCE1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111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E24F8-1094-4F85-AFE4-EC416CCE1B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726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E24F8-1094-4F85-AFE4-EC416CCE1B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646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528AC-CADC-4004-BD25-645CDAA086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A826EF-CABE-4E39-AF00-A239BA324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68E03-6CFE-4FA8-9AA2-693384BBD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5160A-A3D0-46C0-947E-43B5300FE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513EF-C61B-45E1-8ADA-0FACD2EA3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374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C7729-D452-40D5-A2AF-2DCE8B2BB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FF9D18-C7D2-4FD7-885D-1177F031F4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110D1-7C1E-476E-9E1B-0B2F80BE7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A733F-530D-4DE5-B9F7-0B943653D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83A20-E174-4D99-9841-2C20C16D8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153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77EFB3-3431-44B2-BA53-98B3268ABC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F8761-E7B2-4BC4-A0D5-11960004A7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24B23-B4B7-4312-8AA0-56AE4E2C9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FABED-1D07-40C2-9B28-DD10DDEE9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CC3AF-4AD3-42B9-B054-C60C5607D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31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02661-B3C3-42E8-A219-485E13ACA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AEC88-23FF-45F7-A32E-32A72DF18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9415B-909D-494B-83D4-0EAB2AA2E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39B366-C562-4D4A-B9F1-C827E7B73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E1D34-467A-47A4-B8A7-AF21261D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820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E64A-41AF-4796-BD06-CA3A7061C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D1AE7-C368-4312-9C6A-5E0932193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09BFE-74D3-41F6-B056-0C0907D44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87AB8-E1A0-4C49-AB0E-6FD048C1D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2101B-49E8-4A3A-BE92-6A905E6C3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731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C5E1-35A7-4904-A4DC-8B1620D25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D6CAB-2763-41D3-A9E4-B8F14A647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57C939-7561-4E07-AC8F-F052B247C7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B7AC8C-4EED-4574-9FBA-EFDFF19AF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99C9F1-7AA3-437A-B2D3-6A83C9E5E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5ADF9A-4C05-4D22-BC37-20E711288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638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3E842-E2F0-4E5A-AD92-130A4E90F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A092C-ECF2-403B-AD58-36A8637A9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0B5700-0E1E-4BE6-ACE0-BCD41DBAF8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01214-5B47-49AC-AD2B-EFB47505E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1CFA4E-EBCE-4992-9AF3-1DD5868D6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973334-59F4-4DA9-8D56-5ECE3C12B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F022FE-D5C2-491F-8186-45A291964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9FA193-26F7-4C98-BE3D-CA9C62A20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58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0FCD3-55E9-4828-8EFD-37536E446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B1090F-6D25-42A6-9483-7F3387ACA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31EE99-1159-40EB-BE67-FC86C4670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40C9B-A7C2-4F3D-B32B-3A2FEB9A0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16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909DAD-1653-46A4-86FF-9C161ACA7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02276D-E1B7-4BBD-B6D2-E13365B8D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FE2CD-3AA5-4203-9027-2983AD37C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53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13150-923B-413C-B916-6FFF421A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F87A0-6B82-4754-8140-0B514AF05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E740DD-8151-41EF-84C9-12BA075DF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93224-7A5E-4C9D-ADAA-667B37793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D0D15-CD59-4562-90F5-FBB46C7A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293BA0-06AD-4D50-8EB3-486B8DF4A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659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F9AD-0156-4A1A-8A2C-6CE6C8837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9641D5-7548-4090-A5DE-B6FB2F9C49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57BE77-0849-4866-ABCE-14CEE5F605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15156-3E00-47B3-ABD8-D9354DFE9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9684EF-462F-4C2F-B567-0AE389DBF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66DFB2-2C77-4270-8F1C-63C69B7F5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3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208EF4-D15D-4750-83B0-EF2CFD7F5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18B76C-3EE7-43A2-9655-764E65989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12509-6AF3-4E6D-ACE7-E4017CFD1F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2FCBE-3ADC-40B4-B7EA-27140AD0A0C2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28D7B-563A-4B1B-BB42-DAF67F88FA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D5D9D-7ABB-4DB9-8EF9-27A5F08D6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98C6B-631B-4744-8F09-1E6112BE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685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usharverma218@gmail.com" TargetMode="External"/><Relationship Id="rId2" Type="http://schemas.openxmlformats.org/officeDocument/2006/relationships/hyperlink" Target="mailto:tuhar22@iitk.ac.in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ecd-nea.org/janisweb/book/neutron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7" Type="http://schemas.openxmlformats.org/officeDocument/2006/relationships/image" Target="../media/image32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D1A6C79-25A9-4831-A3B0-046CF72ACB88}"/>
              </a:ext>
            </a:extLst>
          </p:cNvPr>
          <p:cNvSpPr/>
          <p:nvPr/>
        </p:nvSpPr>
        <p:spPr>
          <a:xfrm>
            <a:off x="542364" y="1244413"/>
            <a:ext cx="11107271" cy="1120588"/>
          </a:xfrm>
          <a:prstGeom prst="roundRect">
            <a:avLst>
              <a:gd name="adj" fmla="val 8925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Thermal Neutron Simulation From Different Geometries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BDEDA-6E7D-489D-942C-C277A8FA3166}"/>
              </a:ext>
            </a:extLst>
          </p:cNvPr>
          <p:cNvSpPr txBox="1"/>
          <p:nvPr/>
        </p:nvSpPr>
        <p:spPr>
          <a:xfrm>
            <a:off x="542364" y="3600645"/>
            <a:ext cx="11107271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Tushar Verma</a:t>
            </a:r>
            <a:endParaRPr lang="en-US" sz="200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Chemical Engineering,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Indian Institute of Technology Kanpur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208016, India</a:t>
            </a:r>
          </a:p>
          <a:p>
            <a:pPr algn="ctr"/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tuhar22@iitk.ac.in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tusharverma218@gmail.com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DEE018C-544E-4E99-B4BA-4C2B9C709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10" y="6356349"/>
            <a:ext cx="2743200" cy="365125"/>
          </a:xfrm>
        </p:spPr>
        <p:txBody>
          <a:bodyPr/>
          <a:lstStyle/>
          <a:p>
            <a:fld id="{52943781-30D5-40F3-B3ED-CA58246DBB8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963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08A904-324F-4B93-AA30-8C18B50FCE15}"/>
              </a:ext>
            </a:extLst>
          </p:cNvPr>
          <p:cNvSpPr/>
          <p:nvPr/>
        </p:nvSpPr>
        <p:spPr>
          <a:xfrm>
            <a:off x="0" y="0"/>
            <a:ext cx="12192000" cy="493059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5" name="Slide Number Placeholder 18">
            <a:extLst>
              <a:ext uri="{FF2B5EF4-FFF2-40B4-BE49-F238E27FC236}">
                <a16:creationId xmlns:a16="http://schemas.microsoft.com/office/drawing/2014/main" id="{89E2C8C1-F43C-4760-913D-8067A291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10" y="6356349"/>
            <a:ext cx="2743200" cy="365125"/>
          </a:xfrm>
        </p:spPr>
        <p:txBody>
          <a:bodyPr/>
          <a:lstStyle/>
          <a:p>
            <a:fld id="{52943781-30D5-40F3-B3ED-CA58246DBB8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915EAD-E4E4-4DE2-A4B2-672DA705D26D}"/>
              </a:ext>
            </a:extLst>
          </p:cNvPr>
          <p:cNvSpPr txBox="1"/>
          <p:nvPr/>
        </p:nvSpPr>
        <p:spPr>
          <a:xfrm>
            <a:off x="765841" y="1280229"/>
            <a:ext cx="10641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Monte Carlo Simulation: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Computation technique to estimate possible outcomes of a process, using repeated random sampling.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 Section and Mean Free Path data for thermal neutrons (E ~ 25.3 meV):</a:t>
            </a:r>
          </a:p>
        </p:txBody>
      </p:sp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4278383B-831C-49FA-A188-5C7F750727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1761812"/>
              </p:ext>
            </p:extLst>
          </p:nvPr>
        </p:nvGraphicFramePr>
        <p:xfrm>
          <a:off x="6378673" y="3408064"/>
          <a:ext cx="5028304" cy="18287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5527">
                  <a:extLst>
                    <a:ext uri="{9D8B030D-6E8A-4147-A177-3AD203B41FA5}">
                      <a16:colId xmlns:a16="http://schemas.microsoft.com/office/drawing/2014/main" val="355459741"/>
                    </a:ext>
                  </a:extLst>
                </a:gridCol>
                <a:gridCol w="1909483">
                  <a:extLst>
                    <a:ext uri="{9D8B030D-6E8A-4147-A177-3AD203B41FA5}">
                      <a16:colId xmlns:a16="http://schemas.microsoft.com/office/drawing/2014/main" val="1629568104"/>
                    </a:ext>
                  </a:extLst>
                </a:gridCol>
                <a:gridCol w="1703294">
                  <a:extLst>
                    <a:ext uri="{9D8B030D-6E8A-4147-A177-3AD203B41FA5}">
                      <a16:colId xmlns:a16="http://schemas.microsoft.com/office/drawing/2014/main" val="2860654844"/>
                    </a:ext>
                  </a:extLst>
                </a:gridCol>
              </a:tblGrid>
              <a:tr h="383594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Absorption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Scattering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3936567"/>
                  </a:ext>
                </a:extLst>
              </a:tr>
              <a:tr h="383594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a-DK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λ (mean free path, cm)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883970"/>
                  </a:ext>
                </a:extLst>
              </a:tr>
              <a:tr h="53150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b="0" baseline="-25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45.1766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0.6706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68174"/>
                  </a:ext>
                </a:extLst>
              </a:tr>
              <a:tr h="53010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b="0" baseline="-25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24994.0175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2.8501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2394745"/>
                  </a:ext>
                </a:extLst>
              </a:tr>
            </a:tbl>
          </a:graphicData>
        </a:graphic>
      </p:graphicFrame>
      <p:graphicFrame>
        <p:nvGraphicFramePr>
          <p:cNvPr id="11" name="Table 6">
            <a:extLst>
              <a:ext uri="{FF2B5EF4-FFF2-40B4-BE49-F238E27FC236}">
                <a16:creationId xmlns:a16="http://schemas.microsoft.com/office/drawing/2014/main" id="{172B9535-38B4-42BF-94BA-487803B655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818898"/>
              </p:ext>
            </p:extLst>
          </p:nvPr>
        </p:nvGraphicFramePr>
        <p:xfrm>
          <a:off x="765841" y="3408064"/>
          <a:ext cx="5047488" cy="23589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703">
                  <a:extLst>
                    <a:ext uri="{9D8B030D-6E8A-4147-A177-3AD203B41FA5}">
                      <a16:colId xmlns:a16="http://schemas.microsoft.com/office/drawing/2014/main" val="355459741"/>
                    </a:ext>
                  </a:extLst>
                </a:gridCol>
                <a:gridCol w="1794434">
                  <a:extLst>
                    <a:ext uri="{9D8B030D-6E8A-4147-A177-3AD203B41FA5}">
                      <a16:colId xmlns:a16="http://schemas.microsoft.com/office/drawing/2014/main" val="1629568104"/>
                    </a:ext>
                  </a:extLst>
                </a:gridCol>
                <a:gridCol w="1821351">
                  <a:extLst>
                    <a:ext uri="{9D8B030D-6E8A-4147-A177-3AD203B41FA5}">
                      <a16:colId xmlns:a16="http://schemas.microsoft.com/office/drawing/2014/main" val="3700302895"/>
                    </a:ext>
                  </a:extLst>
                </a:gridCol>
              </a:tblGrid>
              <a:tr h="383594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Absorption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Scattering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3936567"/>
                  </a:ext>
                </a:extLst>
              </a:tr>
              <a:tr h="383594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l-GR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σ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(cross section, barns)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l-GR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σ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(c.s., barns)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0883970"/>
                  </a:ext>
                </a:extLst>
              </a:tr>
              <a:tr h="531502">
                <a:tc>
                  <a:txBody>
                    <a:bodyPr/>
                    <a:lstStyle/>
                    <a:p>
                      <a:pPr algn="ctr"/>
                      <a:r>
                        <a:rPr lang="en-US" b="0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20.491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68174"/>
                  </a:ext>
                </a:extLst>
              </a:tr>
              <a:tr h="530109">
                <a:tc>
                  <a:txBody>
                    <a:bodyPr/>
                    <a:lstStyle/>
                    <a:p>
                      <a:pPr algn="ctr"/>
                      <a:r>
                        <a:rPr lang="en-US" b="0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0.000506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3.390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2394745"/>
                  </a:ext>
                </a:extLst>
              </a:tr>
              <a:tr h="530109">
                <a:tc>
                  <a:txBody>
                    <a:bodyPr/>
                    <a:lstStyle/>
                    <a:p>
                      <a:pPr algn="ctr"/>
                      <a:r>
                        <a:rPr lang="en-US" b="0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0.000190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3.761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815558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90F189C-D6C0-4F05-85D6-15FB50CF7EDA}"/>
              </a:ext>
            </a:extLst>
          </p:cNvPr>
          <p:cNvSpPr txBox="1"/>
          <p:nvPr/>
        </p:nvSpPr>
        <p:spPr>
          <a:xfrm>
            <a:off x="1045847" y="3058485"/>
            <a:ext cx="44874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1. 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JANIS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cross section data for thermal neutrons.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FB7ADE-991D-4878-892B-E976E4DD3905}"/>
              </a:ext>
            </a:extLst>
          </p:cNvPr>
          <p:cNvSpPr txBox="1"/>
          <p:nvPr/>
        </p:nvSpPr>
        <p:spPr>
          <a:xfrm>
            <a:off x="6649087" y="3058485"/>
            <a:ext cx="44874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2. 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Calculated mean free path for thermal neutrons. </a:t>
            </a:r>
          </a:p>
        </p:txBody>
      </p:sp>
    </p:spTree>
    <p:extLst>
      <p:ext uri="{BB962C8B-B14F-4D97-AF65-F5344CB8AC3E}">
        <p14:creationId xmlns:p14="http://schemas.microsoft.com/office/powerpoint/2010/main" val="325917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08A904-324F-4B93-AA30-8C18B50FCE15}"/>
              </a:ext>
            </a:extLst>
          </p:cNvPr>
          <p:cNvSpPr/>
          <p:nvPr/>
        </p:nvSpPr>
        <p:spPr>
          <a:xfrm>
            <a:off x="0" y="0"/>
            <a:ext cx="12192000" cy="493059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 Source @ (0,0,0): 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b="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Slide Number Placeholder 18">
            <a:extLst>
              <a:ext uri="{FF2B5EF4-FFF2-40B4-BE49-F238E27FC236}">
                <a16:creationId xmlns:a16="http://schemas.microsoft.com/office/drawing/2014/main" id="{89E2C8C1-F43C-4760-913D-8067A291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10" y="6356349"/>
            <a:ext cx="2743200" cy="365125"/>
          </a:xfrm>
        </p:spPr>
        <p:txBody>
          <a:bodyPr/>
          <a:lstStyle/>
          <a:p>
            <a:fld id="{52943781-30D5-40F3-B3ED-CA58246DBB8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915EAD-E4E4-4DE2-A4B2-672DA705D26D}"/>
              </a:ext>
            </a:extLst>
          </p:cNvPr>
          <p:cNvSpPr txBox="1"/>
          <p:nvPr/>
        </p:nvSpPr>
        <p:spPr>
          <a:xfrm>
            <a:off x="765841" y="1280229"/>
            <a:ext cx="70513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MC simulation for 5K neutrons,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25 such 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Scattering counts before absorption (aka n history): 68.2748 ± 0.7224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of neutron distance: 6.2716 ± 0.0512 cm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distance: 38.2243 ± 5.7061 cm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DD79355-832C-42CF-84A3-AEFCDC0F78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981"/>
          <a:stretch/>
        </p:blipFill>
        <p:spPr>
          <a:xfrm>
            <a:off x="1133394" y="2828611"/>
            <a:ext cx="4806483" cy="324505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C42A6B6-35FB-4D43-8DDD-B0184A5514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045" t="2971" r="5299"/>
          <a:stretch/>
        </p:blipFill>
        <p:spPr>
          <a:xfrm>
            <a:off x="6601865" y="2689299"/>
            <a:ext cx="4523335" cy="3514650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F325289-7563-438F-8413-603FFA3F0EA2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7709647" y="2667029"/>
            <a:ext cx="782171" cy="423130"/>
          </a:xfrm>
          <a:prstGeom prst="bentConnector3">
            <a:avLst>
              <a:gd name="adj1" fmla="val 1863"/>
            </a:avLst>
          </a:prstGeom>
          <a:ln w="9525">
            <a:solidFill>
              <a:srgbClr val="3D26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DE6FE8-94E6-46EF-8CAA-649354791A2C}"/>
              </a:ext>
            </a:extLst>
          </p:cNvPr>
          <p:cNvSpPr txBox="1"/>
          <p:nvPr/>
        </p:nvSpPr>
        <p:spPr>
          <a:xfrm>
            <a:off x="8491818" y="2505446"/>
            <a:ext cx="214928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counts</a:t>
            </a:r>
            <a:endParaRPr lang="en-US" sz="1500" i="1" dirty="0"/>
          </a:p>
        </p:txBody>
      </p:sp>
    </p:spTree>
    <p:extLst>
      <p:ext uri="{BB962C8B-B14F-4D97-AF65-F5344CB8AC3E}">
        <p14:creationId xmlns:p14="http://schemas.microsoft.com/office/powerpoint/2010/main" val="3554035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08A904-324F-4B93-AA30-8C18B50FCE15}"/>
              </a:ext>
            </a:extLst>
          </p:cNvPr>
          <p:cNvSpPr/>
          <p:nvPr/>
        </p:nvSpPr>
        <p:spPr>
          <a:xfrm>
            <a:off x="0" y="0"/>
            <a:ext cx="12192000" cy="493059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 Source @ (0,0,0): D</a:t>
            </a:r>
            <a:r>
              <a:rPr lang="en-US" b="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Slide Number Placeholder 18">
            <a:extLst>
              <a:ext uri="{FF2B5EF4-FFF2-40B4-BE49-F238E27FC236}">
                <a16:creationId xmlns:a16="http://schemas.microsoft.com/office/drawing/2014/main" id="{89E2C8C1-F43C-4760-913D-8067A291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10" y="6356349"/>
            <a:ext cx="2743200" cy="365125"/>
          </a:xfrm>
        </p:spPr>
        <p:txBody>
          <a:bodyPr/>
          <a:lstStyle/>
          <a:p>
            <a:fld id="{52943781-30D5-40F3-B3ED-CA58246DBB8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915EAD-E4E4-4DE2-A4B2-672DA705D26D}"/>
              </a:ext>
            </a:extLst>
          </p:cNvPr>
          <p:cNvSpPr txBox="1"/>
          <p:nvPr/>
        </p:nvSpPr>
        <p:spPr>
          <a:xfrm>
            <a:off x="765842" y="1280229"/>
            <a:ext cx="7329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MC simulation for 5K neutrons,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25 such 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Scattering counts before absorption (aka n history): 8795.1912 ± 138.0917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of neutron distance: 308.5265 ± 2.8019 cm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distance: 1793.4059 ± 218.9170 cm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C42A6B6-35FB-4D43-8DDD-B0184A5514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738" t="3964" r="4867"/>
          <a:stretch/>
        </p:blipFill>
        <p:spPr>
          <a:xfrm>
            <a:off x="6682549" y="2711853"/>
            <a:ext cx="4527560" cy="3491693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F325289-7563-438F-8413-603FFA3F0EA2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7709647" y="2667029"/>
            <a:ext cx="782171" cy="423130"/>
          </a:xfrm>
          <a:prstGeom prst="bentConnector3">
            <a:avLst>
              <a:gd name="adj1" fmla="val 1863"/>
            </a:avLst>
          </a:prstGeom>
          <a:ln w="9525">
            <a:solidFill>
              <a:srgbClr val="3D26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DE6FE8-94E6-46EF-8CAA-649354791A2C}"/>
              </a:ext>
            </a:extLst>
          </p:cNvPr>
          <p:cNvSpPr txBox="1"/>
          <p:nvPr/>
        </p:nvSpPr>
        <p:spPr>
          <a:xfrm>
            <a:off x="8491818" y="2505446"/>
            <a:ext cx="214928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counts</a:t>
            </a:r>
            <a:endParaRPr lang="en-US" sz="1500" i="1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EAEF122-CC65-469E-BF36-0A7FAF2A87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2145"/>
          <a:stretch/>
        </p:blipFill>
        <p:spPr>
          <a:xfrm>
            <a:off x="1213449" y="2828611"/>
            <a:ext cx="4904322" cy="323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92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08A904-324F-4B93-AA30-8C18B50FCE15}"/>
              </a:ext>
            </a:extLst>
          </p:cNvPr>
          <p:cNvSpPr/>
          <p:nvPr/>
        </p:nvSpPr>
        <p:spPr>
          <a:xfrm>
            <a:off x="0" y="0"/>
            <a:ext cx="12192000" cy="493059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Cylinder Source @ (h = 4cm z:[-2,2], d = 0.5 mm): 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b="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Slide Number Placeholder 18">
            <a:extLst>
              <a:ext uri="{FF2B5EF4-FFF2-40B4-BE49-F238E27FC236}">
                <a16:creationId xmlns:a16="http://schemas.microsoft.com/office/drawing/2014/main" id="{89E2C8C1-F43C-4760-913D-8067A291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10" y="6356349"/>
            <a:ext cx="2743200" cy="365125"/>
          </a:xfrm>
        </p:spPr>
        <p:txBody>
          <a:bodyPr/>
          <a:lstStyle/>
          <a:p>
            <a:fld id="{52943781-30D5-40F3-B3ED-CA58246DBB8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915EAD-E4E4-4DE2-A4B2-672DA705D26D}"/>
              </a:ext>
            </a:extLst>
          </p:cNvPr>
          <p:cNvSpPr txBox="1"/>
          <p:nvPr/>
        </p:nvSpPr>
        <p:spPr>
          <a:xfrm>
            <a:off x="765841" y="1280229"/>
            <a:ext cx="70513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MC simulation for 5K neutrons,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25 such 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Scattering counts before absorption (aka n history): 68.3475 ± 1.0078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of neutron distance: 6.2818 ± 0.0613 cm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distance: 37.5690 ± 3.9512 cm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DD79355-832C-42CF-84A3-AEFCDC0F78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991" b="1626"/>
          <a:stretch/>
        </p:blipFill>
        <p:spPr>
          <a:xfrm>
            <a:off x="1133394" y="2743337"/>
            <a:ext cx="4806483" cy="336637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C42A6B6-35FB-4D43-8DDD-B0184A5514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38" t="2043" r="4798"/>
          <a:stretch/>
        </p:blipFill>
        <p:spPr>
          <a:xfrm>
            <a:off x="6628760" y="2658064"/>
            <a:ext cx="4499613" cy="3536920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F325289-7563-438F-8413-603FFA3F0EA2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7709647" y="2667029"/>
            <a:ext cx="782171" cy="423130"/>
          </a:xfrm>
          <a:prstGeom prst="bentConnector3">
            <a:avLst>
              <a:gd name="adj1" fmla="val 1863"/>
            </a:avLst>
          </a:prstGeom>
          <a:ln w="9525">
            <a:solidFill>
              <a:srgbClr val="3D26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DE6FE8-94E6-46EF-8CAA-649354791A2C}"/>
              </a:ext>
            </a:extLst>
          </p:cNvPr>
          <p:cNvSpPr txBox="1"/>
          <p:nvPr/>
        </p:nvSpPr>
        <p:spPr>
          <a:xfrm>
            <a:off x="8491818" y="2505446"/>
            <a:ext cx="214928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counts</a:t>
            </a:r>
            <a:endParaRPr lang="en-US" sz="1500" i="1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DAC51DC-8B68-4CF6-A1F7-6CE5F4CCFBC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1933" t="8432" r="3067"/>
          <a:stretch/>
        </p:blipFill>
        <p:spPr>
          <a:xfrm>
            <a:off x="9139985" y="1043570"/>
            <a:ext cx="1660411" cy="12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086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08A904-324F-4B93-AA30-8C18B50FCE15}"/>
              </a:ext>
            </a:extLst>
          </p:cNvPr>
          <p:cNvSpPr/>
          <p:nvPr/>
        </p:nvSpPr>
        <p:spPr>
          <a:xfrm>
            <a:off x="0" y="0"/>
            <a:ext cx="12192000" cy="493059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Cylinder Source @ (h = 4cm z:[-2,2], d = 0.5 mm): D</a:t>
            </a:r>
            <a:r>
              <a:rPr lang="en-US" b="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Slide Number Placeholder 18">
            <a:extLst>
              <a:ext uri="{FF2B5EF4-FFF2-40B4-BE49-F238E27FC236}">
                <a16:creationId xmlns:a16="http://schemas.microsoft.com/office/drawing/2014/main" id="{89E2C8C1-F43C-4760-913D-8067A291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10" y="6356349"/>
            <a:ext cx="2743200" cy="365125"/>
          </a:xfrm>
        </p:spPr>
        <p:txBody>
          <a:bodyPr/>
          <a:lstStyle/>
          <a:p>
            <a:fld id="{52943781-30D5-40F3-B3ED-CA58246DBB8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915EAD-E4E4-4DE2-A4B2-672DA705D26D}"/>
              </a:ext>
            </a:extLst>
          </p:cNvPr>
          <p:cNvSpPr txBox="1"/>
          <p:nvPr/>
        </p:nvSpPr>
        <p:spPr>
          <a:xfrm>
            <a:off x="765841" y="1280229"/>
            <a:ext cx="74906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MC simulation for 5K neutrons,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25 such 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Scattering counts before absorption (aka n history): 8771.1276 ± 117.2476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of neutron distance: 308.1507 ± 3.1943 cm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distance: 1819.5574 ± 241.4102 cm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DD79355-832C-42CF-84A3-AEFCDC0F78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7" t="10027" r="-187" b="-3409"/>
          <a:stretch/>
        </p:blipFill>
        <p:spPr>
          <a:xfrm>
            <a:off x="1133394" y="2743337"/>
            <a:ext cx="4806483" cy="336637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C42A6B6-35FB-4D43-8DDD-B0184A5514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293" t="3855" r="3772"/>
          <a:stretch/>
        </p:blipFill>
        <p:spPr>
          <a:xfrm>
            <a:off x="6655656" y="2715762"/>
            <a:ext cx="4532298" cy="3479222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F325289-7563-438F-8413-603FFA3F0EA2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7709647" y="2667029"/>
            <a:ext cx="782171" cy="423130"/>
          </a:xfrm>
          <a:prstGeom prst="bentConnector3">
            <a:avLst>
              <a:gd name="adj1" fmla="val 1863"/>
            </a:avLst>
          </a:prstGeom>
          <a:ln w="9525">
            <a:solidFill>
              <a:srgbClr val="3D26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DE6FE8-94E6-46EF-8CAA-649354791A2C}"/>
              </a:ext>
            </a:extLst>
          </p:cNvPr>
          <p:cNvSpPr txBox="1"/>
          <p:nvPr/>
        </p:nvSpPr>
        <p:spPr>
          <a:xfrm>
            <a:off x="8491818" y="2505446"/>
            <a:ext cx="214928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counts</a:t>
            </a:r>
            <a:endParaRPr lang="en-US" sz="1500" i="1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DAC51DC-8B68-4CF6-A1F7-6CE5F4CCFB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t="1806" b="1806"/>
          <a:stretch/>
        </p:blipFill>
        <p:spPr>
          <a:xfrm>
            <a:off x="9087410" y="1043570"/>
            <a:ext cx="1660411" cy="12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54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08A904-324F-4B93-AA30-8C18B50FCE15}"/>
              </a:ext>
            </a:extLst>
          </p:cNvPr>
          <p:cNvSpPr/>
          <p:nvPr/>
        </p:nvSpPr>
        <p:spPr>
          <a:xfrm>
            <a:off x="0" y="0"/>
            <a:ext cx="12192000" cy="493059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Spherical Source @ (r = 1cm &amp; c:[0,0,0]): 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b="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Slide Number Placeholder 18">
            <a:extLst>
              <a:ext uri="{FF2B5EF4-FFF2-40B4-BE49-F238E27FC236}">
                <a16:creationId xmlns:a16="http://schemas.microsoft.com/office/drawing/2014/main" id="{89E2C8C1-F43C-4760-913D-8067A291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10" y="6356349"/>
            <a:ext cx="2743200" cy="365125"/>
          </a:xfrm>
        </p:spPr>
        <p:txBody>
          <a:bodyPr/>
          <a:lstStyle/>
          <a:p>
            <a:fld id="{52943781-30D5-40F3-B3ED-CA58246DBB8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915EAD-E4E4-4DE2-A4B2-672DA705D26D}"/>
              </a:ext>
            </a:extLst>
          </p:cNvPr>
          <p:cNvSpPr txBox="1"/>
          <p:nvPr/>
        </p:nvSpPr>
        <p:spPr>
          <a:xfrm>
            <a:off x="765841" y="1280229"/>
            <a:ext cx="70513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MC simulation for 5K neutrons,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25 such 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Scattering counts before absorption (aka n history): 68.4373 ± 0.9366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of neutron distance: 6.2874 ± 0.0555 cm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distance: 37.5249 ± 5.0371 cm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DD79355-832C-42CF-84A3-AEFCDC0F78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3090" b="-3108"/>
          <a:stretch/>
        </p:blipFill>
        <p:spPr>
          <a:xfrm>
            <a:off x="1133394" y="2828611"/>
            <a:ext cx="4806483" cy="324505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C42A6B6-35FB-4D43-8DDD-B0184A5514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38" t="3963" r="5803"/>
          <a:stretch/>
        </p:blipFill>
        <p:spPr>
          <a:xfrm>
            <a:off x="6630440" y="2686079"/>
            <a:ext cx="4540254" cy="3536920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F325289-7563-438F-8413-603FFA3F0EA2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7709647" y="2667029"/>
            <a:ext cx="782171" cy="423130"/>
          </a:xfrm>
          <a:prstGeom prst="bentConnector3">
            <a:avLst>
              <a:gd name="adj1" fmla="val 1863"/>
            </a:avLst>
          </a:prstGeom>
          <a:ln w="9525">
            <a:solidFill>
              <a:srgbClr val="3D26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DE6FE8-94E6-46EF-8CAA-649354791A2C}"/>
              </a:ext>
            </a:extLst>
          </p:cNvPr>
          <p:cNvSpPr txBox="1"/>
          <p:nvPr/>
        </p:nvSpPr>
        <p:spPr>
          <a:xfrm>
            <a:off x="8491818" y="2505446"/>
            <a:ext cx="214928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counts</a:t>
            </a:r>
            <a:endParaRPr lang="en-US" sz="1500" i="1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49E7797-3388-465A-938A-083E7C65CF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t="1806" b="1806"/>
          <a:stretch/>
        </p:blipFill>
        <p:spPr>
          <a:xfrm>
            <a:off x="9087410" y="1043570"/>
            <a:ext cx="1660411" cy="12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21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08A904-324F-4B93-AA30-8C18B50FCE15}"/>
              </a:ext>
            </a:extLst>
          </p:cNvPr>
          <p:cNvSpPr/>
          <p:nvPr/>
        </p:nvSpPr>
        <p:spPr>
          <a:xfrm>
            <a:off x="0" y="0"/>
            <a:ext cx="12192000" cy="493059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Spherical Source @ (r = 1cm &amp; c:[0,0,0]): D</a:t>
            </a:r>
            <a:r>
              <a:rPr lang="en-US" b="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Slide Number Placeholder 18">
            <a:extLst>
              <a:ext uri="{FF2B5EF4-FFF2-40B4-BE49-F238E27FC236}">
                <a16:creationId xmlns:a16="http://schemas.microsoft.com/office/drawing/2014/main" id="{89E2C8C1-F43C-4760-913D-8067A291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10" y="6356349"/>
            <a:ext cx="2743200" cy="365125"/>
          </a:xfrm>
        </p:spPr>
        <p:txBody>
          <a:bodyPr/>
          <a:lstStyle/>
          <a:p>
            <a:fld id="{52943781-30D5-40F3-B3ED-CA58246DBB8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915EAD-E4E4-4DE2-A4B2-672DA705D26D}"/>
              </a:ext>
            </a:extLst>
          </p:cNvPr>
          <p:cNvSpPr txBox="1"/>
          <p:nvPr/>
        </p:nvSpPr>
        <p:spPr>
          <a:xfrm>
            <a:off x="765841" y="1280229"/>
            <a:ext cx="74189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MC simulation for 5K neutrons,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25 such 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Scattering counts before absorption (aka n history): 8771.5681 ± 146.0955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of neutron distance: 308.1092 ± 3.6943 cm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distance: 1925.7930 ± 313.9405 cm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DD79355-832C-42CF-84A3-AEFCDC0F78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86" t="11954" r="186" b="-1972"/>
          <a:stretch/>
        </p:blipFill>
        <p:spPr>
          <a:xfrm>
            <a:off x="1133394" y="2828611"/>
            <a:ext cx="4806483" cy="324505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C42A6B6-35FB-4D43-8DDD-B0184A5514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862" t="3063" r="4239"/>
          <a:stretch/>
        </p:blipFill>
        <p:spPr>
          <a:xfrm>
            <a:off x="6675264" y="2667029"/>
            <a:ext cx="4557513" cy="3528739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F325289-7563-438F-8413-603FFA3F0EA2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7709647" y="2667029"/>
            <a:ext cx="782171" cy="423130"/>
          </a:xfrm>
          <a:prstGeom prst="bentConnector3">
            <a:avLst>
              <a:gd name="adj1" fmla="val 1863"/>
            </a:avLst>
          </a:prstGeom>
          <a:ln w="9525">
            <a:solidFill>
              <a:srgbClr val="3D26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DE6FE8-94E6-46EF-8CAA-649354791A2C}"/>
              </a:ext>
            </a:extLst>
          </p:cNvPr>
          <p:cNvSpPr txBox="1"/>
          <p:nvPr/>
        </p:nvSpPr>
        <p:spPr>
          <a:xfrm>
            <a:off x="8491818" y="2505446"/>
            <a:ext cx="214928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neutron counts</a:t>
            </a:r>
            <a:endParaRPr lang="en-US" sz="1500" i="1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49E7797-3388-465A-938A-083E7C65CF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t="1806" b="1806"/>
          <a:stretch/>
        </p:blipFill>
        <p:spPr>
          <a:xfrm>
            <a:off x="9078445" y="1043570"/>
            <a:ext cx="1660411" cy="12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0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92AC3BF-C88B-4100-85A6-EB14281764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8972332"/>
              </p:ext>
            </p:extLst>
          </p:nvPr>
        </p:nvGraphicFramePr>
        <p:xfrm>
          <a:off x="765841" y="1280229"/>
          <a:ext cx="10596283" cy="23589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629">
                  <a:extLst>
                    <a:ext uri="{9D8B030D-6E8A-4147-A177-3AD203B41FA5}">
                      <a16:colId xmlns:a16="http://schemas.microsoft.com/office/drawing/2014/main" val="355459741"/>
                    </a:ext>
                  </a:extLst>
                </a:gridCol>
                <a:gridCol w="1958006">
                  <a:extLst>
                    <a:ext uri="{9D8B030D-6E8A-4147-A177-3AD203B41FA5}">
                      <a16:colId xmlns:a16="http://schemas.microsoft.com/office/drawing/2014/main" val="1629568104"/>
                    </a:ext>
                  </a:extLst>
                </a:gridCol>
                <a:gridCol w="2138763">
                  <a:extLst>
                    <a:ext uri="{9D8B030D-6E8A-4147-A177-3AD203B41FA5}">
                      <a16:colId xmlns:a16="http://schemas.microsoft.com/office/drawing/2014/main" val="57543791"/>
                    </a:ext>
                  </a:extLst>
                </a:gridCol>
                <a:gridCol w="2379449">
                  <a:extLst>
                    <a:ext uri="{9D8B030D-6E8A-4147-A177-3AD203B41FA5}">
                      <a16:colId xmlns:a16="http://schemas.microsoft.com/office/drawing/2014/main" val="2265762167"/>
                    </a:ext>
                  </a:extLst>
                </a:gridCol>
                <a:gridCol w="2429436">
                  <a:extLst>
                    <a:ext uri="{9D8B030D-6E8A-4147-A177-3AD203B41FA5}">
                      <a16:colId xmlns:a16="http://schemas.microsoft.com/office/drawing/2014/main" val="406058103"/>
                    </a:ext>
                  </a:extLst>
                </a:gridCol>
              </a:tblGrid>
              <a:tr h="383594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 History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Mean N Distance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 History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Mean N Distance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3936567"/>
                  </a:ext>
                </a:extLst>
              </a:tr>
              <a:tr h="383594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↓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b="0" baseline="-25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b="0" baseline="-25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883970"/>
                  </a:ext>
                </a:extLst>
              </a:tr>
              <a:tr h="53150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68.27 ± 0.72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6.27 ± 0.05 cm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8795.19 ± 138.09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308.53 ± 2.80 cm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68174"/>
                  </a:ext>
                </a:extLst>
              </a:tr>
              <a:tr h="53010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Cylinder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68.35 ± 1.01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6.28 ± 0.06 cm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8771.13 ± 117.25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308.15 ± 3.19 cm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2394745"/>
                  </a:ext>
                </a:extLst>
              </a:tr>
              <a:tr h="53010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Spherical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68.44 ± 0.94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6.29 ± 0.05 cm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8771.57 ± 146.09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308.11 ± 3.69 cm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8155584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FC08A904-324F-4B93-AA30-8C18B50FCE15}"/>
              </a:ext>
            </a:extLst>
          </p:cNvPr>
          <p:cNvSpPr/>
          <p:nvPr/>
        </p:nvSpPr>
        <p:spPr>
          <a:xfrm>
            <a:off x="0" y="0"/>
            <a:ext cx="12192000" cy="493059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Discussions:</a:t>
            </a:r>
          </a:p>
        </p:txBody>
      </p:sp>
      <p:sp>
        <p:nvSpPr>
          <p:cNvPr id="5" name="Slide Number Placeholder 18">
            <a:extLst>
              <a:ext uri="{FF2B5EF4-FFF2-40B4-BE49-F238E27FC236}">
                <a16:creationId xmlns:a16="http://schemas.microsoft.com/office/drawing/2014/main" id="{89E2C8C1-F43C-4760-913D-8067A291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10" y="6356349"/>
            <a:ext cx="2743200" cy="365125"/>
          </a:xfrm>
        </p:spPr>
        <p:txBody>
          <a:bodyPr/>
          <a:lstStyle/>
          <a:p>
            <a:fld id="{52943781-30D5-40F3-B3ED-CA58246DBB8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915EAD-E4E4-4DE2-A4B2-672DA705D26D}"/>
              </a:ext>
            </a:extLst>
          </p:cNvPr>
          <p:cNvSpPr txBox="1"/>
          <p:nvPr/>
        </p:nvSpPr>
        <p:spPr>
          <a:xfrm>
            <a:off x="765841" y="3844135"/>
            <a:ext cx="105962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Inferences: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Moderator plays a dominant role in neutron transport. D</a:t>
            </a:r>
            <a:r>
              <a:rPr lang="en-US" b="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over 100x more scatterings and 50x longer travel than H</a:t>
            </a:r>
            <a:r>
              <a:rPr lang="en-US" b="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geometry of the neutron source has minimal effect on the overall scattering statistics and mean travel distances in a homogeneous medium.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results align with theoretical expectations from cross-section and mean free path data derived from JANIS.</a:t>
            </a:r>
          </a:p>
        </p:txBody>
      </p:sp>
    </p:spTree>
    <p:extLst>
      <p:ext uri="{BB962C8B-B14F-4D97-AF65-F5344CB8AC3E}">
        <p14:creationId xmlns:p14="http://schemas.microsoft.com/office/powerpoint/2010/main" val="333733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597</Words>
  <Application>Microsoft Office PowerPoint</Application>
  <PresentationFormat>Widescreen</PresentationFormat>
  <Paragraphs>105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Tushar Verma</dc:creator>
  <cp:lastModifiedBy>Tushar Verma</cp:lastModifiedBy>
  <cp:revision>36</cp:revision>
  <dcterms:created xsi:type="dcterms:W3CDTF">2025-06-03T10:52:21Z</dcterms:created>
  <dcterms:modified xsi:type="dcterms:W3CDTF">2025-08-11T17:28:36Z</dcterms:modified>
</cp:coreProperties>
</file>

<file path=docProps/thumbnail.jpeg>
</file>